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1"/>
  </p:sldMasterIdLst>
  <p:sldIdLst>
    <p:sldId id="256" r:id="rId2"/>
    <p:sldId id="257" r:id="rId3"/>
    <p:sldId id="264" r:id="rId4"/>
    <p:sldId id="265" r:id="rId5"/>
    <p:sldId id="266" r:id="rId6"/>
    <p:sldId id="258" r:id="rId7"/>
    <p:sldId id="267" r:id="rId8"/>
    <p:sldId id="268" r:id="rId9"/>
    <p:sldId id="269" r:id="rId10"/>
    <p:sldId id="259" r:id="rId11"/>
    <p:sldId id="270" r:id="rId12"/>
    <p:sldId id="271" r:id="rId13"/>
    <p:sldId id="272" r:id="rId14"/>
    <p:sldId id="260" r:id="rId15"/>
    <p:sldId id="261" r:id="rId16"/>
    <p:sldId id="262" r:id="rId17"/>
    <p:sldId id="263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02" autoAdjust="0"/>
  </p:normalViewPr>
  <p:slideViewPr>
    <p:cSldViewPr snapToGrid="0" snapToObjects="1">
      <p:cViewPr varScale="1">
        <p:scale>
          <a:sx n="80" d="100"/>
          <a:sy n="80" d="100"/>
        </p:scale>
        <p:origin x="1522" y="5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7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8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9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 not remove" hidden="1">
            <a:extLst>
              <a:ext uri="{FF2B5EF4-FFF2-40B4-BE49-F238E27FC236}">
                <a16:creationId xmlns:a16="http://schemas.microsoft.com/office/drawing/2014/main" id="{B5A985D9-39F9-47B1-9928-23DA3EBE7A0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397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397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8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706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8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5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0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4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2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4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110FE-CA73-4843-90F5-AE185CFE15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333625"/>
            <a:ext cx="8667750" cy="22669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Pioneer Trust Bank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sz="3600" b="1" dirty="0">
                <a:solidFill>
                  <a:srgbClr val="C00000"/>
                </a:solidFill>
              </a:rPr>
              <a:t>SQL-Based Fraud Detection in Banking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181600"/>
            <a:ext cx="7781544" cy="1310640"/>
          </a:xfrm>
        </p:spPr>
        <p:txBody>
          <a:bodyPr>
            <a:normAutofit/>
          </a:bodyPr>
          <a:lstStyle/>
          <a:p>
            <a:pPr algn="just"/>
            <a:r>
              <a:rPr b="1" dirty="0">
                <a:solidFill>
                  <a:srgbClr val="C00000"/>
                </a:solidFill>
              </a:rPr>
              <a:t>Osaroh </a:t>
            </a:r>
            <a:r>
              <a:rPr lang="en-US" b="1" dirty="0">
                <a:solidFill>
                  <a:srgbClr val="C00000"/>
                </a:solidFill>
              </a:rPr>
              <a:t>Ekhoragbon</a:t>
            </a:r>
          </a:p>
          <a:p>
            <a:pPr algn="just"/>
            <a:r>
              <a:rPr b="1" dirty="0">
                <a:solidFill>
                  <a:srgbClr val="C00000"/>
                </a:solidFill>
              </a:rPr>
              <a:t> May 19,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CD9C5-5120-4A48-817A-CB4552F4E6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839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491490"/>
          </a:xfrm>
        </p:spPr>
        <p:txBody>
          <a:bodyPr>
            <a:normAutofit fontScale="90000"/>
          </a:bodyPr>
          <a:lstStyle/>
          <a:p>
            <a:r>
              <a:rPr dirty="0"/>
              <a:t>Insight: Repeat Offenders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857249"/>
            <a:ext cx="8277225" cy="58959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</a:rPr>
              <a:t>Objectives: Detect customers with multiple flagged transactions.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</a:rPr>
              <a:t>Finding: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b="1" dirty="0">
                <a:solidFill>
                  <a:srgbClr val="C00000"/>
                </a:solidFill>
              </a:rPr>
              <a:t>Multiple customers triggered repeated fraud flags.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b="1" dirty="0">
                <a:solidFill>
                  <a:srgbClr val="C00000"/>
                </a:solidFill>
              </a:rPr>
              <a:t>Notably, one customer (John Doe) had 5 flagged transactions</a:t>
            </a:r>
            <a:r>
              <a:rPr lang="en-US" b="1" dirty="0">
                <a:solidFill>
                  <a:srgbClr val="C00000"/>
                </a:solidFill>
              </a:rPr>
              <a:t>, showing a pattern of repeated suspicious activity.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C00000"/>
                </a:solidFill>
              </a:rPr>
              <a:t>Flagged transactions were more frequent on specific dates, notably March 2</a:t>
            </a:r>
            <a:r>
              <a:rPr lang="en-US" b="1" baseline="30000" dirty="0">
                <a:solidFill>
                  <a:srgbClr val="C00000"/>
                </a:solidFill>
              </a:rPr>
              <a:t>nd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C00000"/>
                </a:solidFill>
              </a:rPr>
              <a:t>Deposits were more commonly flagged than withdrawals—highlighting where monitoring should be stricter.</a:t>
            </a:r>
          </a:p>
          <a:p>
            <a:pPr marL="0" indent="0" algn="just">
              <a:buNone/>
            </a:pPr>
            <a:r>
              <a:rPr b="1" dirty="0">
                <a:solidFill>
                  <a:srgbClr val="C00000"/>
                </a:solidFill>
              </a:rPr>
              <a:t>Recommendation: </a:t>
            </a:r>
            <a:endParaRPr lang="en-US" b="1" dirty="0">
              <a:solidFill>
                <a:srgbClr val="C00000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C00000"/>
                </a:solidFill>
              </a:rPr>
              <a:t>Monitor high-frequency fraud customers with enhanced scrutiny.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b="1" dirty="0">
                <a:solidFill>
                  <a:srgbClr val="C00000"/>
                </a:solidFill>
              </a:rPr>
              <a:t>Implement profiling of frequent offenders with real-time blocking triggers.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b="1" dirty="0">
                <a:solidFill>
                  <a:srgbClr val="C00000"/>
                </a:solidFill>
              </a:rPr>
              <a:t>Review KYC data and transaction histories of flagged </a:t>
            </a:r>
            <a:r>
              <a:rPr lang="en-US" b="1" dirty="0">
                <a:solidFill>
                  <a:srgbClr val="C00000"/>
                </a:solidFill>
              </a:rPr>
              <a:t>deposit</a:t>
            </a:r>
            <a:r>
              <a:rPr b="1" dirty="0">
                <a:solidFill>
                  <a:srgbClr val="C00000"/>
                </a:solidFill>
              </a:rPr>
              <a:t>s</a:t>
            </a:r>
            <a:r>
              <a:rPr lang="en-US" b="1" dirty="0">
                <a:solidFill>
                  <a:srgbClr val="C00000"/>
                </a:solidFill>
              </a:rPr>
              <a:t> and withdrawals</a:t>
            </a:r>
            <a:r>
              <a:rPr b="1" dirty="0">
                <a:solidFill>
                  <a:srgbClr val="C0000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A9A6B-92C4-4D87-A2C5-F2320A1B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4512"/>
          </a:xfrm>
        </p:spPr>
        <p:txBody>
          <a:bodyPr>
            <a:normAutofit fontScale="90000"/>
          </a:bodyPr>
          <a:lstStyle/>
          <a:p>
            <a:r>
              <a:rPr lang="en-US" dirty="0"/>
              <a:t>Transactions from Multiple Locations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7FA739-45BE-440D-8955-62A7E7C78D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475" y="904875"/>
            <a:ext cx="8391525" cy="5448299"/>
          </a:xfrm>
        </p:spPr>
      </p:pic>
    </p:spTree>
    <p:extLst>
      <p:ext uri="{BB962C8B-B14F-4D97-AF65-F5344CB8AC3E}">
        <p14:creationId xmlns:p14="http://schemas.microsoft.com/office/powerpoint/2010/main" val="416881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A9A6B-92C4-4D87-A2C5-F2320A1B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2137"/>
          </a:xfrm>
        </p:spPr>
        <p:txBody>
          <a:bodyPr>
            <a:normAutofit fontScale="90000"/>
          </a:bodyPr>
          <a:lstStyle/>
          <a:p>
            <a:r>
              <a:rPr lang="en-US" dirty="0"/>
              <a:t>Transactions from Multiple Locations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AEAE16-6BC7-405A-A623-8DD0671BB3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4800" y="866775"/>
            <a:ext cx="8524875" cy="5514975"/>
          </a:xfrm>
        </p:spPr>
      </p:pic>
    </p:spTree>
    <p:extLst>
      <p:ext uri="{BB962C8B-B14F-4D97-AF65-F5344CB8AC3E}">
        <p14:creationId xmlns:p14="http://schemas.microsoft.com/office/powerpoint/2010/main" val="351530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A9A6B-92C4-4D87-A2C5-F2320A1B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en-US" dirty="0"/>
              <a:t>Transactions from Multiple Locations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0F2088-1060-47F0-B064-57DCCD6A82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5275" y="828675"/>
            <a:ext cx="8486775" cy="5457826"/>
          </a:xfrm>
        </p:spPr>
      </p:pic>
    </p:spTree>
    <p:extLst>
      <p:ext uri="{BB962C8B-B14F-4D97-AF65-F5344CB8AC3E}">
        <p14:creationId xmlns:p14="http://schemas.microsoft.com/office/powerpoint/2010/main" val="81551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D6600C-A423-4D2D-A2AE-49A8764981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83724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143875" cy="52387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    </a:t>
            </a:r>
            <a:r>
              <a:rPr sz="3200" dirty="0"/>
              <a:t>Insight: Transactions from Multiple</a:t>
            </a:r>
            <a:r>
              <a:rPr lang="en-US" sz="3200" dirty="0"/>
              <a:t> </a:t>
            </a:r>
            <a:r>
              <a:rPr sz="3200" dirty="0"/>
              <a:t>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" y="714375"/>
            <a:ext cx="8239125" cy="5867399"/>
          </a:xfrm>
        </p:spPr>
        <p:txBody>
          <a:bodyPr>
            <a:normAutofit fontScale="32500" lnSpcReduction="20000"/>
          </a:bodyPr>
          <a:lstStyle/>
          <a:p>
            <a:pPr marL="0" indent="0" algn="just">
              <a:buNone/>
            </a:pPr>
            <a:r>
              <a:rPr lang="en-US" sz="6200" b="1" dirty="0">
                <a:solidFill>
                  <a:srgbClr val="C00000"/>
                </a:solidFill>
              </a:rPr>
              <a:t>Objectives: Identify customers, account types, and transactions made from different geographical locations within short timeframes.</a:t>
            </a:r>
          </a:p>
          <a:p>
            <a:pPr marL="0" indent="0" algn="just">
              <a:buNone/>
            </a:pPr>
            <a:r>
              <a:rPr lang="en-US" sz="6200" b="1" dirty="0">
                <a:solidFill>
                  <a:srgbClr val="C00000"/>
                </a:solidFill>
              </a:rPr>
              <a:t>Finding: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sz="6200" b="1" dirty="0">
                <a:solidFill>
                  <a:srgbClr val="C00000"/>
                </a:solidFill>
              </a:rPr>
              <a:t>Certain users (e.g., Jack Brown) made 4 transactions from different cities within one day.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sz="6200" b="1" dirty="0">
                <a:solidFill>
                  <a:srgbClr val="C00000"/>
                </a:solidFill>
              </a:rPr>
              <a:t>Locations like San Francisco and New York had the highest concentration of flagged transactions.</a:t>
            </a:r>
            <a:endParaRPr lang="en-US" sz="6200" b="1" dirty="0">
              <a:solidFill>
                <a:srgbClr val="C00000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6200" b="1" dirty="0">
                <a:solidFill>
                  <a:srgbClr val="C00000"/>
                </a:solidFill>
              </a:rPr>
              <a:t>Review KYC data and transaction histories of flagged Individuals.</a:t>
            </a:r>
          </a:p>
          <a:p>
            <a:pPr marL="0" indent="0" algn="just">
              <a:buNone/>
            </a:pPr>
            <a:r>
              <a:rPr sz="6200" b="1" dirty="0">
                <a:solidFill>
                  <a:srgbClr val="C00000"/>
                </a:solidFill>
              </a:rPr>
              <a:t>Recommendation: </a:t>
            </a:r>
            <a:endParaRPr lang="en-US" sz="6200" b="1" dirty="0">
              <a:solidFill>
                <a:srgbClr val="C00000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sz="6200" b="1" dirty="0">
                <a:solidFill>
                  <a:srgbClr val="C00000"/>
                </a:solidFill>
              </a:rPr>
              <a:t>Introduce geo-fencing and IP-location consistency checks.</a:t>
            </a:r>
            <a:endParaRPr lang="en-US" sz="6200" b="1" dirty="0">
              <a:solidFill>
                <a:srgbClr val="C00000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sz="6200" b="1" dirty="0">
                <a:solidFill>
                  <a:srgbClr val="C00000"/>
                </a:solidFill>
              </a:rPr>
              <a:t>Alert system should flag abnormal travel-based transaction patterns.</a:t>
            </a:r>
            <a:endParaRPr lang="en-US" sz="6200" b="1" dirty="0">
              <a:solidFill>
                <a:srgbClr val="C00000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6200" b="1" dirty="0">
                <a:solidFill>
                  <a:srgbClr val="C00000"/>
                </a:solidFill>
              </a:rPr>
              <a:t>Introduce two-factor authentication for transactions occurring from distant or new locations.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6"/>
            <a:ext cx="8229600" cy="588962"/>
          </a:xfrm>
        </p:spPr>
        <p:txBody>
          <a:bodyPr>
            <a:normAutofit fontScale="90000"/>
          </a:bodyPr>
          <a:lstStyle/>
          <a:p>
            <a:r>
              <a:rPr dirty="0"/>
              <a:t>Conclusion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31838"/>
            <a:ext cx="8124825" cy="558323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sz="2400" dirty="0"/>
              <a:t>This project revealed critical insights using SQL on banking transaction data: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sz="2400" dirty="0"/>
              <a:t>High-value transactions often </a:t>
            </a:r>
            <a:r>
              <a:rPr lang="en-US" sz="2400" dirty="0"/>
              <a:t>exceed</a:t>
            </a:r>
            <a:r>
              <a:rPr sz="2400" dirty="0"/>
              <a:t> normal patterns and require threshold-based alerts.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sz="2400" dirty="0"/>
              <a:t>Repeat offenders signal the need for automated profile-based blocking rules.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sz="2400" dirty="0"/>
              <a:t>Multi-location transactions suggest account compromise and warrant geographic checks.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sz="2400" dirty="0"/>
              <a:t>By combining these strategies, Pioneer</a:t>
            </a:r>
            <a:r>
              <a:rPr lang="en-US" sz="2400" dirty="0"/>
              <a:t> </a:t>
            </a:r>
            <a:r>
              <a:rPr sz="2400" dirty="0"/>
              <a:t>Trust Bank can improve fraud detection, reduce losses, and restore customer trust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63562"/>
          </a:xfrm>
        </p:spPr>
        <p:txBody>
          <a:bodyPr>
            <a:normAutofit fontScale="90000"/>
          </a:bodyPr>
          <a:lstStyle/>
          <a:p>
            <a:r>
              <a:rPr dirty="0"/>
              <a:t>Conclusion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26" y="914400"/>
            <a:ext cx="8134350" cy="52117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The SQL-based analysis uncovered clear patterns of fraud risk: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/>
              <a:t>High-value and repeat transactions are key fraud indicators.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/>
              <a:t>Certain locations and individual account types are more fraud-prone.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/>
              <a:t>Time-based and behavior-based monitoring is crucial for proactive fraud detection.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000054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701040"/>
          </a:xfrm>
        </p:spPr>
        <p:txBody>
          <a:bodyPr/>
          <a:lstStyle/>
          <a:p>
            <a:r>
              <a:rPr lang="en-US" dirty="0"/>
              <a:t>Next Steps for Management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1276351"/>
            <a:ext cx="7724775" cy="490378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/>
              <a:t>Integrate automated alert systems for high-risk behaviors.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/>
              <a:t>Enhance fraud prevention systems using geolocation and behavioral analytics.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/>
              <a:t>Invest in staff training for fraud pattern recognition and anomaly detection.</a:t>
            </a:r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866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FD6346-7E1F-49F4-9C02-95ECB24D0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381999" cy="6858000"/>
          </a:xfrm>
        </p:spPr>
      </p:pic>
    </p:spTree>
    <p:extLst>
      <p:ext uri="{BB962C8B-B14F-4D97-AF65-F5344CB8AC3E}">
        <p14:creationId xmlns:p14="http://schemas.microsoft.com/office/powerpoint/2010/main" val="290728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86A20E-23B1-4E31-8A97-EBC3CABE21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83915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61926"/>
            <a:ext cx="4191000" cy="628650"/>
          </a:xfrm>
        </p:spPr>
        <p:txBody>
          <a:bodyPr>
            <a:normAutofit fontScale="90000"/>
          </a:bodyPr>
          <a:lstStyle/>
          <a:p>
            <a:r>
              <a:rPr dirty="0"/>
              <a:t>Business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0575"/>
            <a:ext cx="8296276" cy="6067425"/>
          </a:xfrm>
        </p:spPr>
        <p:txBody>
          <a:bodyPr>
            <a:noAutofit/>
          </a:bodyPr>
          <a:lstStyle/>
          <a:p>
            <a:pPr algn="just"/>
            <a:r>
              <a:rPr sz="2600" b="1" dirty="0">
                <a:solidFill>
                  <a:srgbClr val="C00000"/>
                </a:solidFill>
              </a:rPr>
              <a:t>Pioneer</a:t>
            </a:r>
            <a:r>
              <a:rPr lang="en-US" sz="2600" b="1" dirty="0">
                <a:solidFill>
                  <a:srgbClr val="C00000"/>
                </a:solidFill>
              </a:rPr>
              <a:t> </a:t>
            </a:r>
            <a:r>
              <a:rPr sz="2600" b="1" dirty="0">
                <a:solidFill>
                  <a:srgbClr val="C00000"/>
                </a:solidFill>
              </a:rPr>
              <a:t>Trust Bank is a financial institution facing a surge in fraudulent activities across customer transactions. The existing fraud detection system is inadequate for real-time analysis, leading to financial loss and reduced customer trust. </a:t>
            </a:r>
            <a:endParaRPr lang="en-US" sz="2600" b="1" dirty="0">
              <a:solidFill>
                <a:srgbClr val="C00000"/>
              </a:solidFill>
            </a:endParaRPr>
          </a:p>
          <a:p>
            <a:pPr algn="just"/>
            <a:r>
              <a:rPr sz="2600" b="1" dirty="0">
                <a:solidFill>
                  <a:srgbClr val="C00000"/>
                </a:solidFill>
              </a:rPr>
              <a:t>This project applies SQL-based analytics on historical transaction data to identify high-risk activities and deliver strategic insights for fraud prevention.</a:t>
            </a:r>
            <a:endParaRPr lang="en-US" sz="2600" b="1" dirty="0">
              <a:solidFill>
                <a:srgbClr val="C00000"/>
              </a:solidFill>
            </a:endParaRPr>
          </a:p>
          <a:p>
            <a:pPr algn="just"/>
            <a:r>
              <a:rPr lang="en-US" sz="2600" b="1" dirty="0">
                <a:solidFill>
                  <a:srgbClr val="C00000"/>
                </a:solidFill>
              </a:rPr>
              <a:t> This demonstrates the potential of structured SQL analysis in driving actionable risk mitigation strategies for the banking industry</a:t>
            </a:r>
            <a:r>
              <a:rPr lang="en-US" sz="2600" dirty="0"/>
              <a:t>.</a:t>
            </a:r>
            <a:endParaRPr sz="2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A9A6B-92C4-4D87-A2C5-F2320A1B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65760"/>
            <a:ext cx="7872984" cy="596265"/>
          </a:xfrm>
        </p:spPr>
        <p:txBody>
          <a:bodyPr>
            <a:normAutofit fontScale="90000"/>
          </a:bodyPr>
          <a:lstStyle/>
          <a:p>
            <a:r>
              <a:rPr lang="en-US" dirty="0"/>
              <a:t>High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lang="en-US" dirty="0"/>
              <a:t>Transaction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lang="en-US" dirty="0"/>
              <a:t>Amounts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6F8BBF-8688-4BC2-8ACD-DFAEEE970C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7175" y="962025"/>
            <a:ext cx="8477250" cy="5619750"/>
          </a:xfrm>
        </p:spPr>
      </p:pic>
    </p:spTree>
    <p:extLst>
      <p:ext uri="{BB962C8B-B14F-4D97-AF65-F5344CB8AC3E}">
        <p14:creationId xmlns:p14="http://schemas.microsoft.com/office/powerpoint/2010/main" val="1113660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A9A6B-92C4-4D87-A2C5-F2320A1B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8812"/>
          </a:xfrm>
        </p:spPr>
        <p:txBody>
          <a:bodyPr>
            <a:normAutofit/>
          </a:bodyPr>
          <a:lstStyle/>
          <a:p>
            <a:r>
              <a:rPr lang="en-US" sz="3600" dirty="0"/>
              <a:t>High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 </a:t>
            </a:r>
            <a:r>
              <a:rPr lang="en-US" sz="3600" dirty="0"/>
              <a:t>Transaction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 </a:t>
            </a:r>
            <a:r>
              <a:rPr lang="en-US" sz="3600" dirty="0"/>
              <a:t>Amounts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55EA39-443D-4396-B888-B82318252D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2900" y="933451"/>
            <a:ext cx="8420100" cy="5476874"/>
          </a:xfrm>
        </p:spPr>
      </p:pic>
    </p:spTree>
    <p:extLst>
      <p:ext uri="{BB962C8B-B14F-4D97-AF65-F5344CB8AC3E}">
        <p14:creationId xmlns:p14="http://schemas.microsoft.com/office/powerpoint/2010/main" val="4233200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A9A6B-92C4-4D87-A2C5-F2320A1B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3600" dirty="0"/>
              <a:t>High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lang="en-US" sz="3600" dirty="0"/>
              <a:t>Transaction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lang="en-US" sz="3600" dirty="0"/>
              <a:t>Amounts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14176B-79F4-48AB-B9AB-37044352C1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600" y="914400"/>
            <a:ext cx="8629650" cy="5476875"/>
          </a:xfrm>
        </p:spPr>
      </p:pic>
    </p:spTree>
    <p:extLst>
      <p:ext uri="{BB962C8B-B14F-4D97-AF65-F5344CB8AC3E}">
        <p14:creationId xmlns:p14="http://schemas.microsoft.com/office/powerpoint/2010/main" val="296285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1A5246-3DCF-4C06-96CD-1F466581FD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8439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8082534" cy="552450"/>
          </a:xfrm>
        </p:spPr>
        <p:txBody>
          <a:bodyPr>
            <a:noAutofit/>
          </a:bodyPr>
          <a:lstStyle/>
          <a:p>
            <a:r>
              <a:rPr sz="3600" dirty="0"/>
              <a:t>Insight: High Transaction Amounts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" y="904875"/>
            <a:ext cx="8239125" cy="57054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C00000"/>
                </a:solidFill>
              </a:rPr>
              <a:t>Objectives: Identify unusually large transactions to detect potential fraudulent behavior.</a:t>
            </a:r>
          </a:p>
          <a:p>
            <a:pPr marL="0" indent="0" algn="just">
              <a:buNone/>
            </a:pPr>
            <a:r>
              <a:rPr lang="en-US" sz="2000" b="1" dirty="0">
                <a:solidFill>
                  <a:srgbClr val="C00000"/>
                </a:solidFill>
              </a:rPr>
              <a:t>Findings: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</a:rPr>
              <a:t>The top</a:t>
            </a:r>
            <a:r>
              <a:rPr sz="2000" b="1" dirty="0">
                <a:solidFill>
                  <a:srgbClr val="C00000"/>
                </a:solidFill>
              </a:rPr>
              <a:t> 5 transactions, each valued at ₦15,000, revealed repeated high-value activities.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</a:rPr>
              <a:t>The average</a:t>
            </a:r>
            <a:r>
              <a:rPr sz="2000" b="1" dirty="0">
                <a:solidFill>
                  <a:srgbClr val="C00000"/>
                </a:solidFill>
              </a:rPr>
              <a:t> transaction was ₦6,650 – transactions above this were flagged.</a:t>
            </a:r>
            <a:endParaRPr lang="en-US" sz="2000" b="1" dirty="0">
              <a:solidFill>
                <a:srgbClr val="C00000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</a:rPr>
              <a:t>Several transactions exceeded the average transaction limit, indicating high-value outliers.</a:t>
            </a:r>
          </a:p>
          <a:p>
            <a:pPr marL="0" indent="0" algn="just">
              <a:buNone/>
            </a:pPr>
            <a:r>
              <a:rPr sz="2000" b="1" dirty="0">
                <a:solidFill>
                  <a:srgbClr val="C00000"/>
                </a:solidFill>
              </a:rPr>
              <a:t>Recommendation: </a:t>
            </a:r>
            <a:endParaRPr lang="en-US" sz="2000" b="1" dirty="0">
              <a:solidFill>
                <a:srgbClr val="C00000"/>
              </a:solidFill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sz="2000" b="1" dirty="0">
                <a:solidFill>
                  <a:srgbClr val="C00000"/>
                </a:solidFill>
              </a:rPr>
              <a:t>Set automated alerts for transactions exceeding </a:t>
            </a:r>
            <a:r>
              <a:rPr lang="en-US" sz="2000" b="1" dirty="0">
                <a:solidFill>
                  <a:srgbClr val="C00000"/>
                </a:solidFill>
              </a:rPr>
              <a:t>the </a:t>
            </a:r>
            <a:r>
              <a:rPr sz="2000" b="1" dirty="0">
                <a:solidFill>
                  <a:srgbClr val="C00000"/>
                </a:solidFill>
              </a:rPr>
              <a:t>2x average threshold.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sz="2000" b="1" dirty="0">
                <a:solidFill>
                  <a:srgbClr val="C00000"/>
                </a:solidFill>
              </a:rPr>
              <a:t>These thresholds can be tailored to customer type and account profile.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A9A6B-92C4-4D87-A2C5-F2320A1B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en-US" dirty="0"/>
              <a:t>Repeat Offenders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99A549-67BF-46EC-A821-3E75AE87CC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7175" y="828675"/>
            <a:ext cx="8562975" cy="5754687"/>
          </a:xfrm>
        </p:spPr>
      </p:pic>
    </p:spTree>
    <p:extLst>
      <p:ext uri="{BB962C8B-B14F-4D97-AF65-F5344CB8AC3E}">
        <p14:creationId xmlns:p14="http://schemas.microsoft.com/office/powerpoint/2010/main" val="171014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A9A6B-92C4-4D87-A2C5-F2320A1B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926"/>
            <a:ext cx="8229600" cy="666750"/>
          </a:xfrm>
        </p:spPr>
        <p:txBody>
          <a:bodyPr>
            <a:normAutofit/>
          </a:bodyPr>
          <a:lstStyle/>
          <a:p>
            <a:r>
              <a:rPr lang="en-US" dirty="0"/>
              <a:t>Repeat Offenders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31CF93-6722-4E0E-9DB9-5A1C34AD5A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0501" y="962025"/>
            <a:ext cx="8496299" cy="5553075"/>
          </a:xfrm>
        </p:spPr>
      </p:pic>
    </p:spTree>
    <p:extLst>
      <p:ext uri="{BB962C8B-B14F-4D97-AF65-F5344CB8AC3E}">
        <p14:creationId xmlns:p14="http://schemas.microsoft.com/office/powerpoint/2010/main" val="413466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A9A6B-92C4-4D87-A2C5-F2320A1B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987"/>
          </a:xfrm>
        </p:spPr>
        <p:txBody>
          <a:bodyPr>
            <a:normAutofit fontScale="90000"/>
          </a:bodyPr>
          <a:lstStyle/>
          <a:p>
            <a:r>
              <a:rPr lang="en-US" dirty="0"/>
              <a:t>Repeat Offenders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4803BD-278B-44A1-AA15-089870F3F5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475" y="809625"/>
            <a:ext cx="8381999" cy="5676900"/>
          </a:xfrm>
        </p:spPr>
      </p:pic>
    </p:spTree>
    <p:extLst>
      <p:ext uri="{BB962C8B-B14F-4D97-AF65-F5344CB8AC3E}">
        <p14:creationId xmlns:p14="http://schemas.microsoft.com/office/powerpoint/2010/main" val="26860641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124</TotalTime>
  <Words>560</Words>
  <Application>Microsoft Office PowerPoint</Application>
  <PresentationFormat>On-screen Show (4:3)</PresentationFormat>
  <Paragraphs>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Schoolbook</vt:lpstr>
      <vt:lpstr>Wingdings</vt:lpstr>
      <vt:lpstr>Wingdings 2</vt:lpstr>
      <vt:lpstr>View</vt:lpstr>
      <vt:lpstr>Pioneer Trust Bank  SQL-Based Fraud Detection in Banking</vt:lpstr>
      <vt:lpstr>Business Overview</vt:lpstr>
      <vt:lpstr>High Transaction Amounts</vt:lpstr>
      <vt:lpstr>High Transaction Amounts</vt:lpstr>
      <vt:lpstr>High Transaction Amounts</vt:lpstr>
      <vt:lpstr>Insight: High Transaction Amounts</vt:lpstr>
      <vt:lpstr>Repeat Offenders</vt:lpstr>
      <vt:lpstr>Repeat Offenders</vt:lpstr>
      <vt:lpstr>Repeat Offenders</vt:lpstr>
      <vt:lpstr>Insight: Repeat Offenders</vt:lpstr>
      <vt:lpstr>Transactions from Multiple Locations</vt:lpstr>
      <vt:lpstr>Transactions from Multiple Locations</vt:lpstr>
      <vt:lpstr>Transactions from Multiple Locations</vt:lpstr>
      <vt:lpstr>    Insight: Transactions from Multiple Locations</vt:lpstr>
      <vt:lpstr>Conclusion &amp; Recommendations</vt:lpstr>
      <vt:lpstr>Conclusion &amp; Recommendations</vt:lpstr>
      <vt:lpstr>Next Steps for Management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SQL-Based Fraud Detection in Banking</dc:title>
  <dc:subject/>
  <dc:creator>DELL</dc:creator>
  <cp:keywords/>
  <dc:description>generated using python-pptx</dc:description>
  <cp:lastModifiedBy>osaroh</cp:lastModifiedBy>
  <cp:revision>18</cp:revision>
  <dcterms:created xsi:type="dcterms:W3CDTF">2013-01-27T09:14:16Z</dcterms:created>
  <dcterms:modified xsi:type="dcterms:W3CDTF">2025-05-19T18:27:31Z</dcterms:modified>
  <cp:category/>
</cp:coreProperties>
</file>